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_rels/presentation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AF68655-0767-4DEE-AF76-BB28BD87D2B1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0920" cy="342792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720" cy="456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9A5D02A-BD8C-4411-9E2F-7CA445FC942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8A2940-7299-45D0-992E-422A5C4781D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D50385F-F93E-4917-81F9-5DAF233710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30BC312-C553-42DD-93C1-EC6D07779B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3E6C1E-7A4B-441E-8E3E-60DD4BDE027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55F34B1-9794-4956-BCFF-20F22648704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ACFAC4-263E-4C1A-B4E1-838686675F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0AAE03-EB4B-4E7D-B384-8E58C96F36B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943E99-61AC-4AB8-86CB-9B092E9A1E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5F1D17-309C-40CE-B4A0-9522F33E8A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1A3A4B-20B5-4C08-8786-D06A6DF04BD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706394-6C7B-47B5-A301-AD5A4CB4609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71567B-CD98-4876-BA99-A33C3AE379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B4FE7E2-C02B-4959-BB02-74FC7E3EE4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86F11CD-0927-47ED-9705-34A551DB84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56B8345-4FF7-4C0E-A051-7E889087CEE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5BE57C5-F4C6-402D-BFCF-4435335EF41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0A3AB37-11D4-4210-85DF-1B701FD027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8B416C0-426D-4833-85AC-D9CFA68302D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706E6C8-4A42-43CC-99DF-01F024B097E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2DB8D0B-F2B1-4443-9883-28485DB270E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1A91A7B-0C86-4F60-ABD1-8E7764EEA1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26AC3C4-D86C-4614-87B7-6C1440DF58C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0F2ED1E-B969-49C1-80D3-F3956E6609F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000"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B2B1529-B849-4F96-8FBF-2A49BF2E31E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>
            <a:fillToRect l="50000" t="25000" r="50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 hidden="1"/>
          <p:cNvSpPr/>
          <p:nvPr/>
        </p:nvSpPr>
        <p:spPr>
          <a:xfrm>
            <a:off x="0" y="5105520"/>
            <a:ext cx="9142920" cy="175140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1" name="Rectangle 7" hidden="1"/>
          <p:cNvSpPr/>
          <p:nvPr/>
        </p:nvSpPr>
        <p:spPr>
          <a:xfrm>
            <a:off x="0" y="0"/>
            <a:ext cx="9142920" cy="510444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2" name="Rectangle 8" hidden="1"/>
          <p:cNvSpPr/>
          <p:nvPr/>
        </p:nvSpPr>
        <p:spPr>
          <a:xfrm>
            <a:off x="0" y="3768480"/>
            <a:ext cx="9142920" cy="228492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3" name="Oval 9" hidden="1"/>
          <p:cNvSpPr/>
          <p:nvPr/>
        </p:nvSpPr>
        <p:spPr>
          <a:xfrm>
            <a:off x="0" y="1600200"/>
            <a:ext cx="9142920" cy="51044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4" name="Rectangle 10"/>
          <p:cNvSpPr/>
          <p:nvPr/>
        </p:nvSpPr>
        <p:spPr>
          <a:xfrm>
            <a:off x="0" y="3866760"/>
            <a:ext cx="9142920" cy="299016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2920" cy="386568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480"/>
            <a:ext cx="9142920" cy="228492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2920" cy="51044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1"/>
          </p:nvPr>
        </p:nvSpPr>
        <p:spPr>
          <a:xfrm>
            <a:off x="457200" y="6172200"/>
            <a:ext cx="335160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2"/>
          </p:nvPr>
        </p:nvSpPr>
        <p:spPr>
          <a:xfrm>
            <a:off x="3809880" y="6172200"/>
            <a:ext cx="18277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ru-RU" sz="1200" spc="-1" strike="noStrike">
                <a:solidFill>
                  <a:srgbClr val="808080"/>
                </a:solidFill>
                <a:latin typeface="Trebuchet M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F1A651E5-C1F9-426F-A77F-7FC1B4E0248B}" type="slidenum">
              <a:rPr b="1" lang="ru-RU" sz="1200" spc="-1" strike="noStrike">
                <a:solidFill>
                  <a:srgbClr val="808080"/>
                </a:solidFill>
                <a:latin typeface="Trebuchet M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dt" idx="3"/>
          </p:nvPr>
        </p:nvSpPr>
        <p:spPr>
          <a:xfrm>
            <a:off x="6172200" y="6172200"/>
            <a:ext cx="25135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>
            <a:fillToRect l="50000" t="25000" r="50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/>
          <p:nvPr/>
        </p:nvSpPr>
        <p:spPr>
          <a:xfrm>
            <a:off x="0" y="5105520"/>
            <a:ext cx="9142920" cy="175140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50" name="Rectangle 7"/>
          <p:cNvSpPr/>
          <p:nvPr/>
        </p:nvSpPr>
        <p:spPr>
          <a:xfrm>
            <a:off x="0" y="0"/>
            <a:ext cx="9142920" cy="510444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51" name="Rectangle 8"/>
          <p:cNvSpPr/>
          <p:nvPr/>
        </p:nvSpPr>
        <p:spPr>
          <a:xfrm>
            <a:off x="0" y="3768480"/>
            <a:ext cx="9142920" cy="228492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52" name="Oval 9"/>
          <p:cNvSpPr/>
          <p:nvPr/>
        </p:nvSpPr>
        <p:spPr>
          <a:xfrm>
            <a:off x="0" y="1600200"/>
            <a:ext cx="9142920" cy="510444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Trebuchet MS"/>
              <a:ea typeface="DejaVu Sans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ftr" idx="4"/>
          </p:nvPr>
        </p:nvSpPr>
        <p:spPr>
          <a:xfrm>
            <a:off x="457200" y="6172200"/>
            <a:ext cx="335160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ldNum" idx="5"/>
          </p:nvPr>
        </p:nvSpPr>
        <p:spPr>
          <a:xfrm>
            <a:off x="3809880" y="6172200"/>
            <a:ext cx="18277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ru-RU" sz="1200" spc="-1" strike="noStrike">
                <a:solidFill>
                  <a:srgbClr val="808080"/>
                </a:solidFill>
                <a:latin typeface="Trebuchet M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6C8830DB-7DEF-465D-BAC6-F9EB4AAD6840}" type="slidenum">
              <a:rPr b="1" lang="ru-RU" sz="1200" spc="-1" strike="noStrike">
                <a:solidFill>
                  <a:srgbClr val="808080"/>
                </a:solidFill>
                <a:latin typeface="Trebuchet M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6"/>
          </p:nvPr>
        </p:nvSpPr>
        <p:spPr>
          <a:xfrm>
            <a:off x="6172200" y="6172200"/>
            <a:ext cx="25135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4"/>
          <p:cNvSpPr/>
          <p:nvPr/>
        </p:nvSpPr>
        <p:spPr>
          <a:xfrm>
            <a:off x="6821280" y="5760000"/>
            <a:ext cx="2086200" cy="50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с. Баяндай, 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b="1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ул. Некунде, д. 131, каб. 1, 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ctr">
              <a:lnSpc>
                <a:spcPct val="100000"/>
              </a:lnSpc>
            </a:pPr>
            <a:r>
              <a:rPr b="1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телефон для справок 8-39537-9-13-07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Прямоугольник 5"/>
          <p:cNvSpPr/>
          <p:nvPr/>
        </p:nvSpPr>
        <p:spPr>
          <a:xfrm>
            <a:off x="360000" y="190800"/>
            <a:ext cx="2591280" cy="681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22. Обеспечение участников специальной военной операции и членов их семей техническими средствами реабилитации в соответствии с индивидуальными программами реабилитации или абилитации инвалидов, не включенными в федеральный перечень реабилитационных мероприятий, технических средств реабилитации и услуг, предоставляемых инвалидам.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23. Оказание адресной материальной помощи в размере 50 000 рублей в связи с безвестным отсутствием близкого родственника (супруга (супруги), родителей (усыновителей), детей, в том числе усыновленных (удочеренных)), являющегося участником специальной военной операции, либо его нахождением в плену (за исключением случаев добровольной сдачи в плен).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24. Предоставление участникам специальной военной операции и членам их семей, признанным нуждающимися в социальном обслуживании, социальных услуг по проведению социально-реабилитационных мероприятий.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25. Организация и обеспечение отдыха и оздоровления детей, пасынков, падчериц участников специальной военной операции.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26. Предоставление новогодних подарков детям участников специальной военной операции и приглашение детей участников специальной военной операции для участия в новогодних театрализованных представлениях.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27. Обследование индивидуальных жилых домов семей участников специальной военной операции на предмет соблюдения требований пожарной безопасности и принятия по его итогам решения об установке автономных дымовых пожарных извещателей.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28. Предоставление членам семей участников специальной военной операции, проживающим в жилых помещениях с печным отоплением, ежегодной денежной выплаты на приобретение твердого топлива размере:  24 000 рублей - членам семьи участника специальной военной операции, проживающим в южных районах Иркутской области;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" name="Прямоугольник 7"/>
          <p:cNvSpPr/>
          <p:nvPr/>
        </p:nvSpPr>
        <p:spPr>
          <a:xfrm>
            <a:off x="3096720" y="180000"/>
            <a:ext cx="2843280" cy="639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29. Бесплатное обеспечение путевками на санаторно-курортное лечение в санаторно-курортных организациях, расположенных на территории Иркутской области, а также компенсация части стоимости путевки на санаторно-курортное лечение в санаторно-курортных организациях, расположенных на территории Российской Федерации (для участников специальной военной операции, получивших увечье (ранение, травму, контузию) или заболевание при выполнении задач в ходе специальной военной операции.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30. Освобождение отдельных категорий граждан и членов их семей от начисления пеней в случае несвоевременного и (или) неполного внесения ими платы за жилое помещение и коммунальные услуги, взноса на капитальный ремонт общего имущества в многоквартирном доме, установленных жилищным законодательством Российской Федерации.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31. Предоставление единовременной денежной выплаты в размере 10 000 рублей семьям участников специальной военной операции в связи с рождением ребенка.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32. Предоставление участникам специальной военной операции или одному из членов семей участников специальной военной операции, проживающих совместно с ними, социальной выплаты в целях частичного возмещения расходов на оплату газификации (догазификации) жилых домов (квартир) в размере не менее 100 000 рублей, но не более 110 000 рублей.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33. Предоставление земельных участков в собственность бесплатно для индивидуального жилищного строительства, ведения личного подсобного хозяйства в границах населенного пункта на территории Иркутской области (далее - предоставление земельных участков) либо предоставление социальной выплаты взамен предоставления земельного участка в размере 300 000 рублей военнослужащим, лицам, заключившим контракт о пребывании в добровольческом формировании, содействующем выполнению задач, возложенных на Вооруженные Силы Российской Федерации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rebuchet MS"/>
                <a:ea typeface="DejaVu Sans"/>
              </a:rPr>
              <a:t> 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rebuchet MS"/>
                <a:ea typeface="DejaVu Sans"/>
              </a:rPr>
              <a:t> 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5"/>
          <p:cNvSpPr txBox="1"/>
          <p:nvPr/>
        </p:nvSpPr>
        <p:spPr>
          <a:xfrm>
            <a:off x="6372360" y="260640"/>
            <a:ext cx="2591280" cy="99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000"/>
          </a:bodyPr>
          <a:p>
            <a:pPr marL="125640" algn="ctr">
              <a:lnSpc>
                <a:spcPct val="100000"/>
              </a:lnSpc>
              <a:tabLst>
                <a:tab algn="l" pos="0"/>
              </a:tabLst>
            </a:pPr>
            <a:br>
              <a:rPr sz="1000"/>
            </a:br>
            <a:br>
              <a:rPr sz="1000"/>
            </a:b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ОГБУ «Управление социальной защиты и социального обслуживания населения по Баяндаевскому району»</a:t>
            </a:r>
            <a:br>
              <a:rPr sz="1000"/>
            </a:br>
            <a:r>
              <a:rPr b="1" lang="ru-RU" sz="1000" spc="-1" strike="noStrike">
                <a:solidFill>
                  <a:srgbClr val="000000"/>
                </a:solidFill>
                <a:latin typeface="Trebuchet MS"/>
              </a:rPr>
              <a:t> </a:t>
            </a:r>
            <a:br>
              <a:rPr sz="1000"/>
            </a:br>
            <a:r>
              <a:rPr b="1" lang="ru-RU" sz="1000" spc="-1" strike="noStrike">
                <a:solidFill>
                  <a:srgbClr val="000000"/>
                </a:solidFill>
                <a:latin typeface="Trebuchet MS"/>
              </a:rPr>
              <a:t> </a:t>
            </a:r>
            <a:br>
              <a:rPr sz="1000"/>
            </a:br>
            <a:r>
              <a:rPr b="1" lang="ru-RU" sz="1000" spc="-1" strike="noStrike">
                <a:solidFill>
                  <a:srgbClr val="000000"/>
                </a:solidFill>
                <a:latin typeface="Trebuchet MS"/>
              </a:rPr>
              <a:t> </a:t>
            </a:r>
            <a:br>
              <a:rPr sz="1000"/>
            </a:b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" descr=""/>
          <p:cNvPicPr/>
          <p:nvPr/>
        </p:nvPicPr>
        <p:blipFill>
          <a:blip r:embed="rId1"/>
          <a:stretch/>
        </p:blipFill>
        <p:spPr>
          <a:xfrm>
            <a:off x="6922800" y="2027160"/>
            <a:ext cx="1537200" cy="139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/>
          </p:nvPr>
        </p:nvSpPr>
        <p:spPr>
          <a:xfrm>
            <a:off x="185400" y="133560"/>
            <a:ext cx="2879280" cy="6526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0000"/>
          </a:bodyPr>
          <a:p>
            <a:pPr marL="41040"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900" spc="-1" strike="noStrike">
                <a:solidFill>
                  <a:srgbClr val="000000"/>
                </a:solidFill>
                <a:latin typeface="Times New Roman"/>
              </a:rPr>
              <a:t>ПЕРЕЧЕНЬ МЕР СОЦИАЛЬНОЙ ПОДДЕРЖКИ, ПРЕДОСТАВЛЯЕМЫХ НА ТЕРРИТОРИИ ИРКУТСКОЙ ОБЛАСТИ УЧАСТНИКАМ СПЕЦИАЛЬНОЙ ВОЕННОЙ ОПЕРАЦИИ, ПРОВОДИМОЙ С 24 ФЕВРАЛЯ 2022 ГОДА, И ЧЛЕНАМ ИХ СЕМЕЙ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1. Предоставление единовременной выплаты участникам специальной военной операции, проводимой с 24 февраля 2022 года (далее - специальная военная операция), в следующих размерах: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1) 300 000 рублей в случае получения увечья (ранения, травмы, контузии) или заболевания в ходе проведения специальной военной операции, не повлекшего за собой установление инвалидности;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2) 400 000 рублей в случае получения увечья (ранения, травмы, контузии) или заболевания в ходе проведения специальной военной операции, повлекшего за собой установление инвалидности III группы;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3) 500 000 рублей в случае получения увечья (ранения, травмы, контузии) или заболевания в ходе проведения специальной военной операции, повлекшего за собой установление инвалидности II группы;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4) 600 000 рублей в случае получения увечья (ранения, травмы, контузии) или заболевания в ходе проведения специальной военной операции, повлекшего за собой установление инвалидности I группы.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2. Предоставление единовременной выплаты членам семьи погибшего (умершего) участника специальной военной операции в размере 1 000 000 рублей в равных долях каждому члену семьи погибшего (умершего) участника специальной военной операции.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3. Предоставление единовременной денежной выплаты в размере 50 000 рублей детям военнослужащих, зачисленным на первый курс очной формы обучения по образовательным программам высшего образования (программам бакалавриата, программам специалитета)</a:t>
            </a:r>
            <a:r>
              <a:rPr b="0" lang="ru-RU" sz="9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9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pc="-1" strike="noStrike">
                <a:solidFill>
                  <a:srgbClr val="000000"/>
                </a:solidFill>
                <a:latin typeface="Times New Roman"/>
              </a:rPr>
              <a:t>4. Обеспечение один раз в день бесплатным питанием детей, пасынков, падчериц участников специальной военной операции, обучающихся по образовательным программам основного общего, среднего общего образования в муниципальных общеобразовательных организациях в Иркутской области.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spcBef>
                <a:spcPts val="18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4800" spc="-1" strike="noStrike">
              <a:solidFill>
                <a:srgbClr val="000000"/>
              </a:solidFill>
              <a:latin typeface="Times New Roman"/>
            </a:endParaRPr>
          </a:p>
          <a:p>
            <a:pPr marL="41040" indent="0" algn="just">
              <a:lnSpc>
                <a:spcPct val="100000"/>
              </a:lnSpc>
              <a:spcBef>
                <a:spcPts val="18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48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3130560" y="438120"/>
            <a:ext cx="2881800" cy="5978880"/>
          </a:xfrm>
          <a:prstGeom prst="rect">
            <a:avLst/>
          </a:prstGeom>
          <a:ln w="0">
            <a:noFill/>
          </a:ln>
        </p:spPr>
      </p:pic>
      <p:sp>
        <p:nvSpPr>
          <p:cNvPr id="107" name="Прямоугольник 3"/>
          <p:cNvSpPr/>
          <p:nvPr/>
        </p:nvSpPr>
        <p:spPr>
          <a:xfrm>
            <a:off x="3064680" y="133560"/>
            <a:ext cx="3023280" cy="65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5. Направление во внеочередном порядке детей участников специальной военной операции по достижении ими 1,5 лет в дошкольные образовательные организации, подведомственные органам местного самоуправления муниципальных образований Иркутской области.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6. Освобождение от платы, взимаемой за присмотр и уход за ребенком участников специальной военной операции в дошкольных образовательных организациях, подведомственных органам местного самоуправления муниципальных образований Иркутской области.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7. Предоставление внеочередного права на перевод ребенка в другую, наиболее приближенную к месту жительства семьи участника специальной военной операции муниципальную дошкольную образовательную организацию, муниципальную общеобразовательную организацию, подведомственную органам местного самоуправления муниципальных образований Иркутской области.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8. Организация бесплатного дополнительного образования детей участников специальной военной операции (кружки, секции и иные подобные занятия) в государственных образовательных организациях Иркутской области и в муниципальных образовательных организациях, подведомственных органам местного самоуправления муниципальных образований Иркутской области.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9. Предоставление внеочередного права на перевод ребенка в другую, наиболее приближенную к месту жительства семьи участника специальной военной операции государственную общеобразовательную организацию Иркутской области.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10. Направление в организации социального обслуживания членов семей участников специальной военной операции, признанных в установленном порядке нуждающимися в социальном обслуживании в стационарной форме.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11. Организация профессионального обучения и дополнительного профессионального образования граждан, принимавших участие в специальной военной операции, и членов их семей.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12. Содействие приоритетному трудоустройству граждан, принимавших участие в специальной военной операции, и членов их семей.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Прямоугольник 4"/>
          <p:cNvSpPr/>
          <p:nvPr/>
        </p:nvSpPr>
        <p:spPr>
          <a:xfrm>
            <a:off x="6192720" y="180000"/>
            <a:ext cx="2807280" cy="612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rebuchet MS"/>
                <a:ea typeface="DejaVu Sans"/>
              </a:rPr>
              <a:t> </a:t>
            </a: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13. Оказание бесплатной юридической помощи в рамках областной государственной системы бесплатной юридической помощи.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14. Организация оказания психологической помощи членам семей участников специальной военной операции.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15. Содействие в оформлении социальных и иных выплат, мер социальной поддержки, на получение которых имеют право члены семей участников специальной военной операции.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16. Предоставление денежной компенсации 30% расходов на оплату жилого помещения и коммунальных услуг (для многодетных семей участников специальной военной операции с низким доходом).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17. Предоставление участникам специальной военной операции и членам их семей, признанным в установленном порядке нуждающимися в социальном обслуживании, социальной услуги по индивидуальному сопровождению в медицинские организации, оказанию помощи в оформлении индивидуальных программ реабилитации или абилитации инвалидов.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18. Внеочередное оказание первичной медико-санитарной медицинской помощи в государственных медицинских организациях Иркутской области участникам специальной военной операции и членам их семей.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19. Бесплатное посещение культурных мероприятий, проводимых областными государственными и муниципальными учреждениями культуры Иркутской области, участниками специальной военной операции и членами их семей.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20. Бесплатное посещение спортивных и физкультурных мероприятий, проводимых государственными и муниципальными физкультурно-спортивными организациями, участниками специальной военной операции и членами их семей.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ru-RU" sz="9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21. Организация обеспечения ухода за домашними животными участников специальной военной операции.</a:t>
            </a: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189</TotalTime>
  <Application>LibreOffice/7.5.2.1$Linux_X86_64 LibreOffice_project/50$Build-1</Application>
  <AppVersion>15.0000</AppVersion>
  <Words>578</Words>
  <Paragraphs>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2023-08-22T04:04:15Z</dcterms:created>
  <dc:creator>Соц_защита_Баяндай</dc:creator>
  <dc:description/>
  <dc:language>ru-RU</dc:language>
  <cp:lastModifiedBy/>
  <dcterms:modified xsi:type="dcterms:W3CDTF">2026-03-18T16:25:05Z</dcterms:modified>
  <cp:revision>7</cp:revision>
  <dc:subject/>
  <dc:title>ОГБУ «Управление социальной защиты и социального обслуживания населения по Баяндаевскому району»       Отдел по работе с участниками СВО и членами их семей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2</vt:i4>
  </property>
</Properties>
</file>